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6" r:id="rId4"/>
    <p:sldId id="263" r:id="rId5"/>
    <p:sldId id="264" r:id="rId6"/>
    <p:sldId id="265" r:id="rId7"/>
    <p:sldId id="267" r:id="rId8"/>
    <p:sldId id="277" r:id="rId9"/>
    <p:sldId id="268" r:id="rId10"/>
    <p:sldId id="278" r:id="rId11"/>
    <p:sldId id="274" r:id="rId12"/>
    <p:sldId id="270" r:id="rId13"/>
    <p:sldId id="279" r:id="rId14"/>
    <p:sldId id="275" r:id="rId15"/>
    <p:sldId id="271" r:id="rId16"/>
    <p:sldId id="280" r:id="rId17"/>
    <p:sldId id="282" r:id="rId18"/>
    <p:sldId id="276" r:id="rId19"/>
    <p:sldId id="273" r:id="rId20"/>
    <p:sldId id="284" r:id="rId21"/>
    <p:sldId id="283" r:id="rId22"/>
    <p:sldId id="281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07B"/>
    <a:srgbClr val="3692CA"/>
    <a:srgbClr val="AFD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2DE2C-4050-4A29-B15E-5AA4B0C55AF0}" type="datetimeFigureOut">
              <a:rPr lang="de-DE" smtClean="0"/>
              <a:t>21.05.2023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5EAA-514E-4707-A654-2D678E56F60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33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04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68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372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85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588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186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067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689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072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3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33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56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80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662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28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9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162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C5EAA-514E-4707-A654-2D678E56F60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32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4976-D208-9A88-99F7-B259652381C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EBE67-DB44-D672-92DF-E62FFCAB8E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A4217-08D8-0BCF-F81E-4E3D73DF74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20ED07-43B1-41A4-8084-AB313C07F21F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5E6C9-0362-198C-5181-98FC23F376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42E6F-A613-8088-5F22-2A38509A24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D0DE5-A996-4DF6-B7AD-B42361F2D114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835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0982-7E14-CD8F-5927-49AF4DEE3B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9D716-8A2F-CDCA-8AFE-0E2435C49D8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097D3-3E73-FD1E-CE4C-2D4B857616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2169A7-0AE9-4484-AA01-DEC913593027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90E46-A6D1-1D75-360A-BD62577923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7E1BA-3811-0DB7-13F8-23179A67450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212314-F2FE-4065-B4A5-7F9A1505757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32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BE7405-58F6-7E57-BBFF-9392FFA48B1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7E47A-0C65-45FE-EE2A-9B8EDFD1043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E5ABA-2255-20C2-B009-3CC11BEB65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2E2C6E-7A61-4029-91DF-A2B93CD7B772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92603-C285-4E6E-4C17-87591B99A7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C6BAE-3964-C787-823A-D70E8E4450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3BF906-D629-414F-9B0A-1D53F15A05EA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043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99C4-B7CD-8D22-87DF-60BED04217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93C2-8037-BDF5-784B-FAC315D0431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96EEC-BBE9-BBFF-3AA2-321FF231CC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A7B82B-4C3D-4469-8187-41BC330A0B5C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1BA68-2A33-FDB2-8A50-59B2C0BE72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CD78D-DF02-35E8-9D24-50564318F6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140462-C295-4A8F-91CD-690AF46A169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06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17BE-79E5-F31B-E928-9DB328FA76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E9E1-2B8C-B613-5301-BB7B672F2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1C521-4BBB-E5A7-BDB5-5053A2B4ED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91C631-9634-4619-9D62-EABA308C4472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88302-8038-9A89-F666-56DAC9C4878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99966-C4FD-8F03-3554-5DA6678FA7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BBEBF6-16D7-4608-9583-CF97E75A5C1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533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0ECF-33E4-10F3-8159-CDF2A213BA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4E285-FAB1-172E-2E50-9E6768CFF1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6A1D0-F039-61A7-86DC-F0C7BB70C2C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6642F-5775-8AAD-6811-16A51BF8B1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949E75-C86E-4E87-883C-DD33B458575A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38602-09FE-8248-3F10-9DF76BC3903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8011F-B226-F4FC-1A3E-A0BB2D6698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D6D41E-46A4-4621-8381-B7C4A5ACABFE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012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1A83-DB76-F394-ECBE-BE016D7CC4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89CC0-9FF8-8D55-FAB7-AD739D733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58926-510D-F584-0AA1-E8BD4EA8091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B3D7C-1503-ED04-A27E-C453F732BBB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AE6F9-F707-E1C1-D0A4-CACCED43CF4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8F636-A2A6-F846-84B4-79583CEA5DC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A8B74-D082-4477-B574-2FC7DF531F1E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8B3EE-6E4E-7A28-1932-329F1C8A70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5F084-055C-E137-797A-8011A26838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4B341C-E74C-4754-B0F3-519E3F0B3A5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43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EDC7-8B92-91B4-7F28-CC4871D300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D34882-45AE-C0E8-FAA9-CD91CA60B0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2F9F98-2002-4282-8CAB-B58547F2BB85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724F1-8255-1663-915E-924F918433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86FC7-0D37-BA72-DB1D-BBADFC6E29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95BA0B-B173-448E-923E-5EE5DD42A1CF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552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81B3E-21A7-B390-C598-951EBF5EAE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C6ED21-4832-4528-B414-BC665926B15F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5B38F-CD26-4D0B-E7E2-258A8F2D12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021BB-B9B9-4D52-E48E-EEEEEC8095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659BEE-58E6-43DF-93CB-F898D305EF5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091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B6BB-8760-AB44-31AA-E7C4C6120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88B6D-B7CC-964E-A158-BD0F6D3F2FC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0495F-EEAB-1E57-9B33-91BC6B053BD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0E24F-F0B3-C442-52CE-4C71A05295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BC0A6F-BBFB-4D70-B763-685776BE2A80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BA280-75F2-4125-5826-C88F500FE5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660A4-D6D5-2162-090A-9D69B2498C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665CDC-08F6-4F92-8E8F-CD921960833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3922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957C-046A-0BD9-3188-771107824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F4B90-98C5-5399-C94F-CEDF45E9801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de-DE" sz="3200"/>
            </a:lvl1pPr>
          </a:lstStyle>
          <a:p>
            <a:pPr lvl="0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4BF10-08A7-76C2-512A-7714CE94B5B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69D95-EB59-D72B-AD15-3627302CEB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4910FF-646C-4036-BDD0-423540C263F3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D8010-DCE9-4480-AF14-1E59ED0A5B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61DCD-9915-22A7-5D37-AAFBF369C8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E73D0B-80DC-4828-8E68-BA831D19276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347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EDEFD0-DBF5-34F3-7FB7-4851D8393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99DB0-C673-0E93-1B67-114144D99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E36D4-3728-93A6-BDB5-261EEB08794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BA2021E-C6F5-43E8-BFF2-6F805ECE4BB5}" type="datetime1">
              <a:rPr lang="de-DE"/>
              <a:pPr lvl="0"/>
              <a:t>21.05.2023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C0F4-BAD0-5291-2C3D-A44080D9E69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A657B-A3CB-DECA-B3A8-0D0A64CE67E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8F3D471-1857-4325-A35B-B120380DF05A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GB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GB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g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15F0A9CD-6933-9555-B5D6-090F71CF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9" name="Picture 8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990793ED-1CB2-6A16-BCFA-B61E6E36D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DFC2A-2497-9EDE-6E10-18B3E6D150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2454813"/>
            <a:ext cx="9144000" cy="1948372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de-DE" sz="5000" dirty="0">
                <a:solidFill>
                  <a:srgbClr val="29607B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Wellen-Simulation</a:t>
            </a:r>
            <a:br>
              <a:rPr lang="de-DE" sz="5000" dirty="0">
                <a:solidFill>
                  <a:srgbClr val="29607B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de-DE" sz="5000" dirty="0">
                <a:solidFill>
                  <a:srgbClr val="29607B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 im Pixelstil 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Gedrehte Wellen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78DE813-23A6-F89B-E5B7-F3FC078E3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5" y="2008613"/>
            <a:ext cx="3703662" cy="3846822"/>
          </a:xfrm>
          <a:prstGeom prst="roundRect">
            <a:avLst>
              <a:gd name="adj" fmla="val 1087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4C34F9-EACF-1627-85DE-A0B14BC02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47" y="3516227"/>
            <a:ext cx="6816780" cy="10171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8A3D324-B0C0-04BD-5DB1-E58B27606D2D}"/>
              </a:ext>
            </a:extLst>
          </p:cNvPr>
          <p:cNvSpPr/>
          <p:nvPr/>
        </p:nvSpPr>
        <p:spPr>
          <a:xfrm>
            <a:off x="781047" y="3230410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580FC7-8236-A5F4-619E-B384E218588C}"/>
              </a:ext>
            </a:extLst>
          </p:cNvPr>
          <p:cNvSpPr txBox="1">
            <a:spLocks/>
          </p:cNvSpPr>
          <p:nvPr/>
        </p:nvSpPr>
        <p:spPr>
          <a:xfrm>
            <a:off x="706530" y="3230410"/>
            <a:ext cx="2743203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UpdateWaveImage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E60056-9F24-F267-FC74-8DCB9D7C9ADF}"/>
              </a:ext>
            </a:extLst>
          </p:cNvPr>
          <p:cNvSpPr/>
          <p:nvPr/>
        </p:nvSpPr>
        <p:spPr>
          <a:xfrm>
            <a:off x="781047" y="4533334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86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Küstenzuwendung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F98E1-F1A7-5D9C-4857-8E1D74F10DBD}"/>
              </a:ext>
            </a:extLst>
          </p:cNvPr>
          <p:cNvSpPr txBox="1">
            <a:spLocks/>
          </p:cNvSpPr>
          <p:nvPr/>
        </p:nvSpPr>
        <p:spPr>
          <a:xfrm>
            <a:off x="838203" y="1943873"/>
            <a:ext cx="7759788" cy="42330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Kurviger Strand mit Steigung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Zuwendung der Wellen zum Strand-Winkel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0328C-9255-4745-8086-8EFDA67E9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0"/>
          <a:stretch/>
        </p:blipFill>
        <p:spPr>
          <a:xfrm>
            <a:off x="5807864" y="3295892"/>
            <a:ext cx="5166953" cy="25562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Contour map of beach-post-spur (2004) | Download Scientific Diagram">
            <a:extLst>
              <a:ext uri="{FF2B5EF4-FFF2-40B4-BE49-F238E27FC236}">
                <a16:creationId xmlns:a16="http://schemas.microsoft.com/office/drawing/2014/main" id="{7323C713-670B-93A1-AD7D-ECE5AD2756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" t="440" r="404" b="-1"/>
          <a:stretch/>
        </p:blipFill>
        <p:spPr>
          <a:xfrm>
            <a:off x="7727950" y="1002123"/>
            <a:ext cx="3246867" cy="22055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4" descr="waves « KaiserScience « Page 2">
            <a:extLst>
              <a:ext uri="{FF2B5EF4-FFF2-40B4-BE49-F238E27FC236}">
                <a16:creationId xmlns:a16="http://schemas.microsoft.com/office/drawing/2014/main" id="{4EC14C60-0997-AF96-A581-AD75AA35D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45" b="15336"/>
          <a:stretch/>
        </p:blipFill>
        <p:spPr bwMode="auto">
          <a:xfrm>
            <a:off x="1217183" y="3295892"/>
            <a:ext cx="4517112" cy="25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34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76A0-63A7-5D56-9E4C-637B150288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29761" y="877579"/>
            <a:ext cx="4462990" cy="432164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</a:rPr>
              <a:t>Richtungsänderung zum Strand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7F975F-B241-E1E2-A4A3-806B578BFEDE}"/>
              </a:ext>
            </a:extLst>
          </p:cNvPr>
          <p:cNvSpPr txBox="1">
            <a:spLocks/>
          </p:cNvSpPr>
          <p:nvPr/>
        </p:nvSpPr>
        <p:spPr>
          <a:xfrm>
            <a:off x="6399249" y="877579"/>
            <a:ext cx="4462990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</a:rPr>
              <a:t>Einstellbare Windrichtung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7C364D-1A6C-7DD9-30ED-092C34C8F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1" y="1344921"/>
            <a:ext cx="4462990" cy="4635500"/>
          </a:xfrm>
          <a:prstGeom prst="roundRect">
            <a:avLst>
              <a:gd name="adj" fmla="val 874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E63AB53-5903-6662-F02A-3D9C32EBD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49" y="1344921"/>
            <a:ext cx="4462990" cy="4635500"/>
          </a:xfrm>
          <a:prstGeom prst="roundRect">
            <a:avLst>
              <a:gd name="adj" fmla="val 873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045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Küstenzuwendung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79522-353D-208E-0AA1-02D1E1743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21" b="72608"/>
          <a:stretch/>
        </p:blipFill>
        <p:spPr>
          <a:xfrm>
            <a:off x="781047" y="2603500"/>
            <a:ext cx="6816780" cy="74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770523-63F3-85F6-A44A-947E8D44DF14}"/>
              </a:ext>
            </a:extLst>
          </p:cNvPr>
          <p:cNvSpPr/>
          <p:nvPr/>
        </p:nvSpPr>
        <p:spPr>
          <a:xfrm>
            <a:off x="5200649" y="3639740"/>
            <a:ext cx="2397177" cy="47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522748-F73F-3A0E-CA82-8A8549DD0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47" y="3639740"/>
            <a:ext cx="4616452" cy="470321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3188F63-C019-F1F5-26A4-DEEDFCAB6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2008613"/>
            <a:ext cx="3703663" cy="3846822"/>
          </a:xfrm>
          <a:prstGeom prst="roundRect">
            <a:avLst>
              <a:gd name="adj" fmla="val 873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F9B28A-CC6C-87CC-C2B7-2A8B6ED7B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47" y="4392191"/>
            <a:ext cx="6816780" cy="76880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3E3D5B-4A25-3B2A-08AC-023BE9A31A84}"/>
              </a:ext>
            </a:extLst>
          </p:cNvPr>
          <p:cNvSpPr/>
          <p:nvPr/>
        </p:nvSpPr>
        <p:spPr>
          <a:xfrm>
            <a:off x="781046" y="4110062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9B9F00A-C2D8-B411-514D-EACF337FBC13}"/>
              </a:ext>
            </a:extLst>
          </p:cNvPr>
          <p:cNvSpPr txBox="1">
            <a:spLocks/>
          </p:cNvSpPr>
          <p:nvPr/>
        </p:nvSpPr>
        <p:spPr>
          <a:xfrm>
            <a:off x="698497" y="4108939"/>
            <a:ext cx="2743203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class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 Beach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D5EF8-D4B1-5021-6521-AC338BE96BBD}"/>
              </a:ext>
            </a:extLst>
          </p:cNvPr>
          <p:cNvSpPr/>
          <p:nvPr/>
        </p:nvSpPr>
        <p:spPr>
          <a:xfrm>
            <a:off x="781046" y="3352800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39C1B6A-139B-C52A-B9F5-B66B5B2F07D2}"/>
              </a:ext>
            </a:extLst>
          </p:cNvPr>
          <p:cNvSpPr txBox="1">
            <a:spLocks/>
          </p:cNvSpPr>
          <p:nvPr/>
        </p:nvSpPr>
        <p:spPr>
          <a:xfrm>
            <a:off x="698497" y="3368726"/>
            <a:ext cx="2940053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CalculateWaveAngle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B7E911-8D3D-C50F-D134-5FD871D37BAE}"/>
              </a:ext>
            </a:extLst>
          </p:cNvPr>
          <p:cNvSpPr/>
          <p:nvPr/>
        </p:nvSpPr>
        <p:spPr>
          <a:xfrm>
            <a:off x="781046" y="2322977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316979-5E7B-1D7C-6CCB-78B7601D2DDF}"/>
              </a:ext>
            </a:extLst>
          </p:cNvPr>
          <p:cNvSpPr txBox="1">
            <a:spLocks/>
          </p:cNvSpPr>
          <p:nvPr/>
        </p:nvSpPr>
        <p:spPr>
          <a:xfrm>
            <a:off x="698497" y="2321151"/>
            <a:ext cx="2743203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UpdateWaveImage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152DE8-BF6D-7C7E-2CE0-3C7666FF1164}"/>
              </a:ext>
            </a:extLst>
          </p:cNvPr>
          <p:cNvSpPr/>
          <p:nvPr/>
        </p:nvSpPr>
        <p:spPr>
          <a:xfrm>
            <a:off x="781046" y="5161000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440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Fels-Kollision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F98E1-F1A7-5D9C-4857-8E1D74F10DBD}"/>
              </a:ext>
            </a:extLst>
          </p:cNvPr>
          <p:cNvSpPr txBox="1">
            <a:spLocks/>
          </p:cNvSpPr>
          <p:nvPr/>
        </p:nvSpPr>
        <p:spPr>
          <a:xfrm>
            <a:off x="838197" y="3334909"/>
            <a:ext cx="7759788" cy="11731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Wellen-Brechung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Reflektion in Gegenrichtung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6ED1266-B16B-4EED-6453-F6332065D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733" y="2317103"/>
            <a:ext cx="4304690" cy="320877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232764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76A0-63A7-5D56-9E4C-637B150288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29761" y="877579"/>
            <a:ext cx="4462990" cy="432164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</a:rPr>
              <a:t>Kreisförmige Kollisionswellen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7F975F-B241-E1E2-A4A3-806B578BFEDE}"/>
              </a:ext>
            </a:extLst>
          </p:cNvPr>
          <p:cNvSpPr txBox="1">
            <a:spLocks/>
          </p:cNvSpPr>
          <p:nvPr/>
        </p:nvSpPr>
        <p:spPr>
          <a:xfrm>
            <a:off x="6278068" y="877579"/>
            <a:ext cx="4705349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</a:rPr>
              <a:t>Kollisionswellen in Windrichtung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EA1280-2C33-0455-DB89-B1EC0AE03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0" y="1344920"/>
            <a:ext cx="4462989" cy="4635499"/>
          </a:xfrm>
          <a:prstGeom prst="roundRect">
            <a:avLst>
              <a:gd name="adj" fmla="val 874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8F9EC68-472E-EBF7-F27B-D8C550873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49" y="1344919"/>
            <a:ext cx="4462989" cy="4635499"/>
          </a:xfrm>
          <a:prstGeom prst="roundRect">
            <a:avLst>
              <a:gd name="adj" fmla="val 732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17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Fels-Kollision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70523-63F3-85F6-A44A-947E8D44DF14}"/>
              </a:ext>
            </a:extLst>
          </p:cNvPr>
          <p:cNvSpPr/>
          <p:nvPr/>
        </p:nvSpPr>
        <p:spPr>
          <a:xfrm>
            <a:off x="5200649" y="3639740"/>
            <a:ext cx="2397177" cy="47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B7E911-8D3D-C50F-D134-5FD871D37BAE}"/>
              </a:ext>
            </a:extLst>
          </p:cNvPr>
          <p:cNvSpPr/>
          <p:nvPr/>
        </p:nvSpPr>
        <p:spPr>
          <a:xfrm>
            <a:off x="781046" y="2316627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316979-5E7B-1D7C-6CCB-78B7601D2DDF}"/>
              </a:ext>
            </a:extLst>
          </p:cNvPr>
          <p:cNvSpPr txBox="1">
            <a:spLocks/>
          </p:cNvSpPr>
          <p:nvPr/>
        </p:nvSpPr>
        <p:spPr>
          <a:xfrm>
            <a:off x="698497" y="2314801"/>
            <a:ext cx="2743203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class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WaveType</a:t>
            </a:r>
            <a:endParaRPr lang="de-DE" sz="15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76C0CD-CFD0-A7D2-CE4B-44E3DB800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46" y="2588903"/>
            <a:ext cx="6816780" cy="2573117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4A95BF-0D38-A5A9-91EF-6D4902F17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2008614"/>
            <a:ext cx="3703663" cy="3846822"/>
          </a:xfrm>
          <a:prstGeom prst="roundRect">
            <a:avLst>
              <a:gd name="adj" fmla="val 732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C896AA3-BA65-176F-4DC5-B0726CDCEEED}"/>
              </a:ext>
            </a:extLst>
          </p:cNvPr>
          <p:cNvSpPr/>
          <p:nvPr/>
        </p:nvSpPr>
        <p:spPr>
          <a:xfrm>
            <a:off x="781046" y="5161000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752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Fels-Kollision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70523-63F3-85F6-A44A-947E8D44DF14}"/>
              </a:ext>
            </a:extLst>
          </p:cNvPr>
          <p:cNvSpPr/>
          <p:nvPr/>
        </p:nvSpPr>
        <p:spPr>
          <a:xfrm>
            <a:off x="5200649" y="3639740"/>
            <a:ext cx="2397177" cy="47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4A95BF-0D38-A5A9-91EF-6D4902F17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2008614"/>
            <a:ext cx="3703663" cy="3846822"/>
          </a:xfrm>
          <a:prstGeom prst="roundRect">
            <a:avLst>
              <a:gd name="adj" fmla="val 732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83EEDA-B164-7892-4532-1B64FBB55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17" y="3141652"/>
            <a:ext cx="6816780" cy="16979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DC73C6-6ECD-0CFF-BFD9-DEEE9C757AF4}"/>
              </a:ext>
            </a:extLst>
          </p:cNvPr>
          <p:cNvSpPr/>
          <p:nvPr/>
        </p:nvSpPr>
        <p:spPr>
          <a:xfrm>
            <a:off x="795717" y="2855837"/>
            <a:ext cx="6816780" cy="28581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316979-5E7B-1D7C-6CCB-78B7601D2DDF}"/>
              </a:ext>
            </a:extLst>
          </p:cNvPr>
          <p:cNvSpPr txBox="1">
            <a:spLocks/>
          </p:cNvSpPr>
          <p:nvPr/>
        </p:nvSpPr>
        <p:spPr>
          <a:xfrm>
            <a:off x="713168" y="2866710"/>
            <a:ext cx="2743203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UpdateCollisionWave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3DC84-CD9C-1038-D73F-E53257210F12}"/>
              </a:ext>
            </a:extLst>
          </p:cNvPr>
          <p:cNvSpPr/>
          <p:nvPr/>
        </p:nvSpPr>
        <p:spPr>
          <a:xfrm>
            <a:off x="795717" y="4839586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F4B66-5977-C229-AD8D-C38F9C100998}"/>
              </a:ext>
            </a:extLst>
          </p:cNvPr>
          <p:cNvSpPr/>
          <p:nvPr/>
        </p:nvSpPr>
        <p:spPr>
          <a:xfrm>
            <a:off x="795717" y="3663950"/>
            <a:ext cx="6816780" cy="6477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58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Dünungen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F98E1-F1A7-5D9C-4857-8E1D74F10DBD}"/>
              </a:ext>
            </a:extLst>
          </p:cNvPr>
          <p:cNvSpPr txBox="1">
            <a:spLocks/>
          </p:cNvSpPr>
          <p:nvPr/>
        </p:nvSpPr>
        <p:spPr>
          <a:xfrm>
            <a:off x="838203" y="1943873"/>
            <a:ext cx="7759788" cy="42330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Dünungen spawnen in regelmäßigen Abständen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Wellen spawnen </a:t>
            </a:r>
            <a:r>
              <a:rPr lang="de-DE" sz="2000" dirty="0" err="1">
                <a:latin typeface="Consolas" panose="020B0609020204030204" pitchFamily="49" charset="0"/>
              </a:rPr>
              <a:t>random</a:t>
            </a:r>
            <a:r>
              <a:rPr lang="de-DE" sz="2000" dirty="0">
                <a:latin typeface="Consolas" panose="020B0609020204030204" pitchFamily="49" charset="0"/>
              </a:rPr>
              <a:t> auf Dünung</a:t>
            </a:r>
          </a:p>
        </p:txBody>
      </p:sp>
      <p:pic>
        <p:nvPicPr>
          <p:cNvPr id="1026" name="Picture 2" descr="Was ist der Swell oder Wellendünung? - Coastal Boats">
            <a:extLst>
              <a:ext uri="{FF2B5EF4-FFF2-40B4-BE49-F238E27FC236}">
                <a16:creationId xmlns:a16="http://schemas.microsoft.com/office/drawing/2014/main" id="{B50B2C56-1EAF-53FC-9945-FFE234C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9" y="3560020"/>
            <a:ext cx="3538662" cy="235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importance of swell period in surfing">
            <a:extLst>
              <a:ext uri="{FF2B5EF4-FFF2-40B4-BE49-F238E27FC236}">
                <a16:creationId xmlns:a16="http://schemas.microsoft.com/office/drawing/2014/main" id="{6EC3C486-3AB0-511E-8216-753FDE191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9" y="938872"/>
            <a:ext cx="3538662" cy="235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95E8C-29AB-4C41-C586-66AEB6E09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90"/>
          <a:stretch/>
        </p:blipFill>
        <p:spPr>
          <a:xfrm>
            <a:off x="1174994" y="3428999"/>
            <a:ext cx="3024426" cy="14962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4" descr="waves « KaiserScience « Page 2">
            <a:extLst>
              <a:ext uri="{FF2B5EF4-FFF2-40B4-BE49-F238E27FC236}">
                <a16:creationId xmlns:a16="http://schemas.microsoft.com/office/drawing/2014/main" id="{2260048F-A71C-55BD-5A24-33E54A166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45" b="15336"/>
          <a:stretch/>
        </p:blipFill>
        <p:spPr bwMode="auto">
          <a:xfrm>
            <a:off x="4492436" y="4422852"/>
            <a:ext cx="2644047" cy="149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777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7F975F-B241-E1E2-A4A3-806B578BFEDE}"/>
              </a:ext>
            </a:extLst>
          </p:cNvPr>
          <p:cNvSpPr txBox="1">
            <a:spLocks/>
          </p:cNvSpPr>
          <p:nvPr/>
        </p:nvSpPr>
        <p:spPr>
          <a:xfrm>
            <a:off x="2200272" y="877579"/>
            <a:ext cx="7791452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</a:rPr>
              <a:t>Dünungsformationen</a:t>
            </a: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A36F2086-A774-2A48-EF3D-B4DDB19DB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03" y="1344921"/>
            <a:ext cx="4462989" cy="4635499"/>
          </a:xfrm>
          <a:prstGeom prst="roundRect">
            <a:avLst>
              <a:gd name="adj" fmla="val 731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4942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33455-3792-F63E-AE65-ED7D1AC97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Implementierte Effekte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76A0-63A7-5D56-9E4C-637B150288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2227492"/>
            <a:ext cx="10515600" cy="3472677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Berechnung der Wellenform</a:t>
            </a:r>
          </a:p>
          <a:p>
            <a:pPr lvl="0"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Implementierung von Lebenszeit</a:t>
            </a:r>
          </a:p>
          <a:p>
            <a:pPr lvl="0"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Dynamische Windrichtung</a:t>
            </a:r>
          </a:p>
          <a:p>
            <a:pPr lvl="0"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Auflaufen der Wellen auf den Strand</a:t>
            </a:r>
            <a:br>
              <a:rPr lang="de-DE" sz="2000" dirty="0">
                <a:latin typeface="Consolas" panose="020B0609020204030204" pitchFamily="49" charset="0"/>
              </a:rPr>
            </a:br>
            <a:r>
              <a:rPr lang="de-DE" sz="2000" dirty="0">
                <a:latin typeface="Consolas" panose="020B0609020204030204" pitchFamily="49" charset="0"/>
                <a:sym typeface="Wingdings" panose="05000000000000000000" pitchFamily="2" charset="2"/>
              </a:rPr>
              <a:t> Richtungs- und Geschwindigkeitsänderung</a:t>
            </a:r>
          </a:p>
          <a:p>
            <a:pPr lvl="0"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Wellenformation durch Dünung</a:t>
            </a:r>
            <a:endParaRPr lang="de-DE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5A67647F-6097-11EB-6AB4-9F75EB482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385" y="1807371"/>
            <a:ext cx="4152415" cy="4312920"/>
          </a:xfrm>
          <a:prstGeom prst="roundRect">
            <a:avLst>
              <a:gd name="adj" fmla="val 1016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046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Dünungen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70523-63F3-85F6-A44A-947E8D44DF14}"/>
              </a:ext>
            </a:extLst>
          </p:cNvPr>
          <p:cNvSpPr/>
          <p:nvPr/>
        </p:nvSpPr>
        <p:spPr>
          <a:xfrm>
            <a:off x="5200649" y="3639740"/>
            <a:ext cx="2397177" cy="47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DC73C6-6ECD-0CFF-BFD9-DEEE9C757AF4}"/>
              </a:ext>
            </a:extLst>
          </p:cNvPr>
          <p:cNvSpPr/>
          <p:nvPr/>
        </p:nvSpPr>
        <p:spPr>
          <a:xfrm>
            <a:off x="795717" y="2227187"/>
            <a:ext cx="6816780" cy="28581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316979-5E7B-1D7C-6CCB-78B7601D2DDF}"/>
              </a:ext>
            </a:extLst>
          </p:cNvPr>
          <p:cNvSpPr txBox="1">
            <a:spLocks/>
          </p:cNvSpPr>
          <p:nvPr/>
        </p:nvSpPr>
        <p:spPr>
          <a:xfrm>
            <a:off x="713168" y="2225360"/>
            <a:ext cx="2893632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CheckForSwellSpawn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0273F1-6318-DD5A-C484-915FD6F0B0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29"/>
          <a:stretch/>
        </p:blipFill>
        <p:spPr>
          <a:xfrm>
            <a:off x="795718" y="2513001"/>
            <a:ext cx="6816780" cy="890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C534B-0ACF-7ED4-FC80-D2BDA2F9D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56"/>
          <a:stretch/>
        </p:blipFill>
        <p:spPr>
          <a:xfrm>
            <a:off x="795716" y="3689536"/>
            <a:ext cx="6816781" cy="1711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750B29-CDD0-AAC3-353B-A37677641C41}"/>
              </a:ext>
            </a:extLst>
          </p:cNvPr>
          <p:cNvSpPr/>
          <p:nvPr/>
        </p:nvSpPr>
        <p:spPr>
          <a:xfrm>
            <a:off x="795717" y="3403721"/>
            <a:ext cx="6816780" cy="123812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A63229-1C03-0232-0747-33925FC30956}"/>
              </a:ext>
            </a:extLst>
          </p:cNvPr>
          <p:cNvSpPr txBox="1">
            <a:spLocks/>
          </p:cNvSpPr>
          <p:nvPr/>
        </p:nvSpPr>
        <p:spPr>
          <a:xfrm>
            <a:off x="713168" y="3401894"/>
            <a:ext cx="2893632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SpawnSwellWave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3ED13-A218-385D-8D28-B1D90E4002B3}"/>
              </a:ext>
            </a:extLst>
          </p:cNvPr>
          <p:cNvSpPr/>
          <p:nvPr/>
        </p:nvSpPr>
        <p:spPr>
          <a:xfrm>
            <a:off x="795717" y="5048250"/>
            <a:ext cx="6816780" cy="6351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4957A95-000B-51F3-141D-D4553B232A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77" y="2008616"/>
            <a:ext cx="3703663" cy="3846822"/>
          </a:xfrm>
          <a:prstGeom prst="roundRect">
            <a:avLst>
              <a:gd name="adj" fmla="val 731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362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7F975F-B241-E1E2-A4A3-806B578BFEDE}"/>
              </a:ext>
            </a:extLst>
          </p:cNvPr>
          <p:cNvSpPr txBox="1">
            <a:spLocks/>
          </p:cNvSpPr>
          <p:nvPr/>
        </p:nvSpPr>
        <p:spPr>
          <a:xfrm>
            <a:off x="2200272" y="877579"/>
            <a:ext cx="7791452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</a:rPr>
              <a:t>Reflexion in Kollisionsrichtung (+ Wind-Änderung)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44C4B3-AB3C-9A59-2AA0-F0EDA8152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04" y="1344921"/>
            <a:ext cx="4462989" cy="4635499"/>
          </a:xfrm>
          <a:prstGeom prst="roundRect">
            <a:avLst>
              <a:gd name="adj" fmla="val 1016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366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Fels-Kollision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03BEC-D28B-527E-5A95-EEE2A8F5BC5C}"/>
              </a:ext>
            </a:extLst>
          </p:cNvPr>
          <p:cNvSpPr/>
          <p:nvPr/>
        </p:nvSpPr>
        <p:spPr>
          <a:xfrm>
            <a:off x="795717" y="2043036"/>
            <a:ext cx="6816780" cy="11441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316979-5E7B-1D7C-6CCB-78B7601D2DDF}"/>
              </a:ext>
            </a:extLst>
          </p:cNvPr>
          <p:cNvSpPr txBox="1">
            <a:spLocks/>
          </p:cNvSpPr>
          <p:nvPr/>
        </p:nvSpPr>
        <p:spPr>
          <a:xfrm>
            <a:off x="713168" y="2041210"/>
            <a:ext cx="2743203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float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CalculateConeAlpha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F19F3-3C5F-1939-7840-C068BC433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17" y="2350000"/>
            <a:ext cx="6816780" cy="1211125"/>
          </a:xfrm>
          <a:prstGeom prst="rect">
            <a:avLst/>
          </a:prstGeom>
        </p:spPr>
      </p:pic>
      <p:pic>
        <p:nvPicPr>
          <p:cNvPr id="19" name="Picture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5F0688D-2486-BB0A-25E1-7AA897535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992" y="1998653"/>
            <a:ext cx="3713253" cy="3856783"/>
          </a:xfrm>
          <a:prstGeom prst="roundRect">
            <a:avLst>
              <a:gd name="adj" fmla="val 1016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1445FA-6891-4487-F233-AE6BC8206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17" y="3845538"/>
            <a:ext cx="6816780" cy="15745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0D3639-E191-3963-30AE-FD592856D118}"/>
              </a:ext>
            </a:extLst>
          </p:cNvPr>
          <p:cNvSpPr/>
          <p:nvPr/>
        </p:nvSpPr>
        <p:spPr>
          <a:xfrm>
            <a:off x="795717" y="5421172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3B7747-D7EE-5F5B-0CF3-68C0EAC52A86}"/>
              </a:ext>
            </a:extLst>
          </p:cNvPr>
          <p:cNvSpPr/>
          <p:nvPr/>
        </p:nvSpPr>
        <p:spPr>
          <a:xfrm>
            <a:off x="795717" y="3559721"/>
            <a:ext cx="6816780" cy="2858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1E4A9B-8518-04BE-2B49-31675F02B9E2}"/>
              </a:ext>
            </a:extLst>
          </p:cNvPr>
          <p:cNvSpPr txBox="1">
            <a:spLocks/>
          </p:cNvSpPr>
          <p:nvPr/>
        </p:nvSpPr>
        <p:spPr>
          <a:xfrm>
            <a:off x="713168" y="3578726"/>
            <a:ext cx="2982532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float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CalculateAngleDiff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94951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44C4B3-AB3C-9A59-2AA0-F0EDA8152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04" y="1111249"/>
            <a:ext cx="4462989" cy="4635499"/>
          </a:xfrm>
          <a:prstGeom prst="roundRect">
            <a:avLst>
              <a:gd name="adj" fmla="val 1016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440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33455-3792-F63E-AE65-ED7D1AC97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Ausblick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76A0-63A7-5D56-9E4C-637B150288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2576742"/>
            <a:ext cx="10515600" cy="2456677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de-DE" sz="2000" dirty="0" err="1">
                <a:latin typeface="Consolas" panose="020B0609020204030204" pitchFamily="49" charset="0"/>
              </a:rPr>
              <a:t>Int</a:t>
            </a:r>
            <a:r>
              <a:rPr lang="de-DE" sz="2000" dirty="0">
                <a:latin typeface="Consolas" panose="020B0609020204030204" pitchFamily="49" charset="0"/>
              </a:rPr>
              <a:t>-Ungenauigkeit bei ungeraden </a:t>
            </a:r>
            <a:r>
              <a:rPr lang="de-DE" sz="2000" dirty="0" err="1">
                <a:latin typeface="Consolas" panose="020B0609020204030204" pitchFamily="49" charset="0"/>
              </a:rPr>
              <a:t>Widths</a:t>
            </a:r>
            <a:endParaRPr lang="de-DE" sz="2000" dirty="0">
              <a:latin typeface="Consolas" panose="020B0609020204030204" pitchFamily="49" charset="0"/>
            </a:endParaRPr>
          </a:p>
          <a:p>
            <a:pPr lvl="0"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Aufteilung von Welle bei Kollision mit Fels</a:t>
            </a:r>
          </a:p>
          <a:p>
            <a:pPr lvl="0"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</a:rPr>
              <a:t>Wellenform </a:t>
            </a:r>
            <a:r>
              <a:rPr lang="de-DE" sz="2000" dirty="0">
                <a:latin typeface="Consolas" panose="020B0609020204030204" pitchFamily="49" charset="0"/>
                <a:sym typeface="Wingdings" panose="05000000000000000000" pitchFamily="2" charset="2"/>
              </a:rPr>
              <a:t> Sine / </a:t>
            </a:r>
            <a:r>
              <a:rPr lang="de-DE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Bezier</a:t>
            </a:r>
            <a:endParaRPr lang="de-DE" sz="2000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de-DE" sz="2000" dirty="0">
                <a:latin typeface="Consolas" panose="020B0609020204030204" pitchFamily="49" charset="0"/>
                <a:sym typeface="Wingdings" panose="05000000000000000000" pitchFamily="2" charset="2"/>
              </a:rPr>
              <a:t>Pixel-By-Pixel Simulation</a:t>
            </a:r>
            <a:endParaRPr lang="de-DE" sz="2000" dirty="0">
              <a:latin typeface="Consolas" panose="020B0609020204030204" pitchFamily="49" charset="0"/>
            </a:endParaRPr>
          </a:p>
          <a:p>
            <a:pPr lvl="0">
              <a:lnSpc>
                <a:spcPct val="150000"/>
              </a:lnSpc>
            </a:pPr>
            <a:endParaRPr lang="de-DE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5A67647F-6097-11EB-6AB4-9F75EB482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8" y="1648621"/>
            <a:ext cx="4152415" cy="4312920"/>
          </a:xfrm>
          <a:prstGeom prst="roundRect">
            <a:avLst>
              <a:gd name="adj" fmla="val 1016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604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15F0A9CD-6933-9555-B5D6-090F71CF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9" name="Picture 8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990793ED-1CB2-6A16-BCFA-B61E6E36D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DFC2A-2497-9EDE-6E10-18B3E6D150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2989531"/>
            <a:ext cx="9144000" cy="878935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de-DE" sz="5000" dirty="0" err="1">
                <a:solidFill>
                  <a:srgbClr val="29607B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Thenks</a:t>
            </a:r>
            <a:r>
              <a:rPr lang="de-DE" sz="5000" dirty="0">
                <a:solidFill>
                  <a:srgbClr val="29607B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:)</a:t>
            </a:r>
          </a:p>
        </p:txBody>
      </p:sp>
    </p:spTree>
    <p:extLst>
      <p:ext uri="{BB962C8B-B14F-4D97-AF65-F5344CB8AC3E}">
        <p14:creationId xmlns:p14="http://schemas.microsoft.com/office/powerpoint/2010/main" val="3661923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33455-3792-F63E-AE65-ED7D1AC97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Eindimensionale Wellengleichung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76A0-63A7-5D56-9E4C-637B150288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43873"/>
            <a:ext cx="10515600" cy="4233090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</a:rPr>
              <a:t>= Beziehung zwischen räumlicher und zeitlicher Veränderung einer Welle </a:t>
            </a:r>
          </a:p>
          <a:p>
            <a:pPr marL="0" lvl="0" indent="0">
              <a:lnSpc>
                <a:spcPct val="100000"/>
              </a:lnSpc>
              <a:buNone/>
            </a:pPr>
            <a:endParaRPr lang="de-DE" sz="15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4E6D1-65C0-20B5-98F5-69B582F638B1}"/>
              </a:ext>
            </a:extLst>
          </p:cNvPr>
          <p:cNvSpPr txBox="1"/>
          <p:nvPr/>
        </p:nvSpPr>
        <p:spPr>
          <a:xfrm>
            <a:off x="5384988" y="2961548"/>
            <a:ext cx="6094902" cy="2540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onsolas" panose="020B0609020204030204" pitchFamily="49" charset="0"/>
              </a:rPr>
              <a:t>u</a:t>
            </a:r>
            <a:r>
              <a:rPr lang="de-DE" sz="1800" dirty="0">
                <a:latin typeface="Consolas" panose="020B0609020204030204" pitchFamily="49" charset="0"/>
              </a:rPr>
              <a:t> = Räumliche Veränderung der Wellenhöhe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onsolas" panose="020B0609020204030204" pitchFamily="49" charset="0"/>
              </a:rPr>
              <a:t>c</a:t>
            </a:r>
            <a:r>
              <a:rPr lang="de-DE" sz="1800" dirty="0">
                <a:latin typeface="Consolas" panose="020B0609020204030204" pitchFamily="49" charset="0"/>
              </a:rPr>
              <a:t> = Ausbreitungsgeschwindigkeit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onsolas" panose="020B0609020204030204" pitchFamily="49" charset="0"/>
              </a:rPr>
              <a:t>x</a:t>
            </a:r>
            <a:r>
              <a:rPr lang="de-DE" sz="1800" dirty="0">
                <a:latin typeface="Consolas" panose="020B0609020204030204" pitchFamily="49" charset="0"/>
              </a:rPr>
              <a:t> = Position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onsolas" panose="020B0609020204030204" pitchFamily="49" charset="0"/>
              </a:rPr>
              <a:t>t</a:t>
            </a:r>
            <a:r>
              <a:rPr lang="de-DE" sz="1800" dirty="0">
                <a:latin typeface="Consolas" panose="020B0609020204030204" pitchFamily="49" charset="0"/>
              </a:rPr>
              <a:t> = Zeitpunkt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∂²/∂t² = Zweite Ableitung nach der Zeit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∂²/∂x² = Zweite Ableitung nach dem Ort</a:t>
            </a:r>
            <a:endParaRPr lang="de-DE" sz="1800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6FB13-5A96-2EF1-E0BA-E0730F52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" y="3115841"/>
            <a:ext cx="4304910" cy="22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9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33455-3792-F63E-AE65-ED7D1AC97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Wellen Physik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76A0-63A7-5D56-9E4C-637B150288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43873"/>
            <a:ext cx="10515600" cy="4233090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de-DE" sz="2000" dirty="0">
                <a:latin typeface="Consolas" panose="020B0609020204030204" pitchFamily="49" charset="0"/>
              </a:rPr>
              <a:t>Wie verhält sich Wasser?</a:t>
            </a:r>
          </a:p>
          <a:p>
            <a:pPr marL="0" lvl="0" indent="0">
              <a:buNone/>
            </a:pPr>
            <a:endParaRPr lang="de-DE" dirty="0"/>
          </a:p>
        </p:txBody>
      </p:sp>
      <p:pic>
        <p:nvPicPr>
          <p:cNvPr id="2058" name="Picture 10" descr="Physics of Earthquake, Tsunami Part 2 | The Alabama Weather Blog - Mobile">
            <a:extLst>
              <a:ext uri="{FF2B5EF4-FFF2-40B4-BE49-F238E27FC236}">
                <a16:creationId xmlns:a16="http://schemas.microsoft.com/office/drawing/2014/main" id="{E1EC92F7-8DA6-4D8F-1CB4-F76D81BFD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b="4748"/>
          <a:stretch/>
        </p:blipFill>
        <p:spPr bwMode="auto">
          <a:xfrm>
            <a:off x="905462" y="3012915"/>
            <a:ext cx="4021460" cy="3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4EB69-EE19-0FAC-A5F0-15DE3FA448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1" t="746" r="1863" b="1035"/>
          <a:stretch/>
        </p:blipFill>
        <p:spPr>
          <a:xfrm>
            <a:off x="5226136" y="2530939"/>
            <a:ext cx="1739722" cy="356716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CCCE0F9-3702-BC57-44E9-8337323E5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72" y="1875618"/>
            <a:ext cx="4052637" cy="4209285"/>
          </a:xfrm>
          <a:prstGeom prst="roundRect">
            <a:avLst>
              <a:gd name="adj" fmla="val 998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032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33455-3792-F63E-AE65-ED7D1AC97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Wellen Physik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76A0-63A7-5D56-9E4C-637B150288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43873"/>
            <a:ext cx="10515600" cy="4233090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de-DE" sz="2000" b="1" dirty="0">
                <a:latin typeface="Consolas" panose="020B0609020204030204" pitchFamily="49" charset="0"/>
              </a:rPr>
              <a:t>Entstehung:</a:t>
            </a:r>
          </a:p>
          <a:p>
            <a:pPr>
              <a:lnSpc>
                <a:spcPct val="100000"/>
              </a:lnSpc>
            </a:pPr>
            <a:r>
              <a:rPr lang="de-DE" sz="2000" dirty="0">
                <a:latin typeface="Consolas" panose="020B0609020204030204" pitchFamily="49" charset="0"/>
              </a:rPr>
              <a:t>Wind</a:t>
            </a:r>
          </a:p>
          <a:p>
            <a:pPr>
              <a:lnSpc>
                <a:spcPct val="100000"/>
              </a:lnSpc>
            </a:pPr>
            <a:r>
              <a:rPr lang="de-DE" sz="2000" dirty="0">
                <a:latin typeface="Consolas" panose="020B0609020204030204" pitchFamily="49" charset="0"/>
              </a:rPr>
              <a:t>Erdbeben</a:t>
            </a:r>
          </a:p>
          <a:p>
            <a:pPr>
              <a:lnSpc>
                <a:spcPct val="100000"/>
              </a:lnSpc>
            </a:pPr>
            <a:r>
              <a:rPr lang="de-DE" sz="2000" dirty="0">
                <a:latin typeface="Consolas" panose="020B0609020204030204" pitchFamily="49" charset="0"/>
              </a:rPr>
              <a:t>Gezeitenkräfte</a:t>
            </a:r>
          </a:p>
          <a:p>
            <a:pPr marL="0" indent="0">
              <a:lnSpc>
                <a:spcPct val="100000"/>
              </a:lnSpc>
              <a:buNone/>
            </a:pPr>
            <a:endParaRPr lang="de-DE" sz="2000" dirty="0"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2000" b="1" dirty="0">
                <a:latin typeface="Consolas" panose="020B0609020204030204" pitchFamily="49" charset="0"/>
              </a:rPr>
              <a:t>Brechung:</a:t>
            </a:r>
          </a:p>
          <a:p>
            <a:pPr>
              <a:lnSpc>
                <a:spcPct val="100000"/>
              </a:lnSpc>
            </a:pPr>
            <a:r>
              <a:rPr lang="de-DE" sz="2000" dirty="0">
                <a:latin typeface="Consolas" panose="020B0609020204030204" pitchFamily="49" charset="0"/>
              </a:rPr>
              <a:t>Windscherung</a:t>
            </a:r>
          </a:p>
          <a:p>
            <a:pPr>
              <a:lnSpc>
                <a:spcPct val="100000"/>
              </a:lnSpc>
            </a:pPr>
            <a:r>
              <a:rPr lang="de-DE" sz="2000" dirty="0">
                <a:latin typeface="Consolas" panose="020B0609020204030204" pitchFamily="49" charset="0"/>
              </a:rPr>
              <a:t>Abflachende Wassertiefe</a:t>
            </a:r>
          </a:p>
          <a:p>
            <a:pPr>
              <a:lnSpc>
                <a:spcPct val="100000"/>
              </a:lnSpc>
            </a:pPr>
            <a:r>
              <a:rPr lang="de-DE" sz="2000" dirty="0">
                <a:latin typeface="Consolas" panose="020B0609020204030204" pitchFamily="49" charset="0"/>
              </a:rPr>
              <a:t>Interferenzen</a:t>
            </a:r>
            <a:br>
              <a:rPr lang="de-DE" sz="2000" dirty="0">
                <a:latin typeface="Consolas" panose="020B0609020204030204" pitchFamily="49" charset="0"/>
              </a:rPr>
            </a:br>
            <a:br>
              <a:rPr lang="de-DE" sz="2000" dirty="0">
                <a:latin typeface="Consolas" panose="020B0609020204030204" pitchFamily="49" charset="0"/>
              </a:rPr>
            </a:br>
            <a:endParaRPr lang="de-DE" sz="20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endParaRPr lang="de-DE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245CF4EB-5C4E-CF9F-5B7F-BB16D8375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4238883"/>
            <a:ext cx="2354937" cy="1755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74" name="Picture 2" descr="Wave Formation and Breakers + Wave Refraction Flashcards | Quizlet">
            <a:extLst>
              <a:ext uri="{FF2B5EF4-FFF2-40B4-BE49-F238E27FC236}">
                <a16:creationId xmlns:a16="http://schemas.microsoft.com/office/drawing/2014/main" id="{4897AEC2-600F-34CA-4C2B-EBECAA752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2623" r="933" b="1542"/>
          <a:stretch/>
        </p:blipFill>
        <p:spPr bwMode="auto">
          <a:xfrm>
            <a:off x="8210550" y="2611978"/>
            <a:ext cx="3073396" cy="13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waves « KaiserScience « Page 2">
            <a:extLst>
              <a:ext uri="{FF2B5EF4-FFF2-40B4-BE49-F238E27FC236}">
                <a16:creationId xmlns:a16="http://schemas.microsoft.com/office/drawing/2014/main" id="{FFA751B2-8576-CD95-3FA6-1CF9CC212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r="15845" b="15336"/>
          <a:stretch/>
        </p:blipFill>
        <p:spPr bwMode="auto">
          <a:xfrm>
            <a:off x="7941110" y="4211015"/>
            <a:ext cx="3342836" cy="175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he importance of swell period in surfing">
            <a:extLst>
              <a:ext uri="{FF2B5EF4-FFF2-40B4-BE49-F238E27FC236}">
                <a16:creationId xmlns:a16="http://schemas.microsoft.com/office/drawing/2014/main" id="{D8AA17DF-1461-9B63-228A-5819B25AD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526" y="802203"/>
            <a:ext cx="2397420" cy="15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19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33455-3792-F63E-AE65-ED7D1AC97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Konzeption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76A0-63A7-5D56-9E4C-637B150288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33089" y="1950994"/>
            <a:ext cx="6468112" cy="4233090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de-DE" sz="2000" b="1" dirty="0">
                <a:latin typeface="Consolas" panose="020B0609020204030204" pitchFamily="49" charset="0"/>
              </a:rPr>
              <a:t>if( </a:t>
            </a:r>
            <a:r>
              <a:rPr lang="de-DE" sz="2000" dirty="0" err="1">
                <a:latin typeface="Consolas" panose="020B0609020204030204" pitchFamily="49" charset="0"/>
              </a:rPr>
              <a:t>physics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simulation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effort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b="1" dirty="0">
                <a:latin typeface="Consolas" panose="020B0609020204030204" pitchFamily="49" charset="0"/>
              </a:rPr>
              <a:t>&gt;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ressources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b="1" dirty="0">
                <a:latin typeface="Consolas" panose="020B0609020204030204" pitchFamily="49" charset="0"/>
              </a:rPr>
              <a:t>)</a:t>
            </a:r>
            <a:br>
              <a:rPr lang="de-DE" sz="2000" dirty="0">
                <a:latin typeface="Consolas" panose="020B0609020204030204" pitchFamily="49" charset="0"/>
              </a:rPr>
            </a:br>
            <a:r>
              <a:rPr lang="de-DE" sz="2000" dirty="0">
                <a:latin typeface="Consolas" panose="020B0609020204030204" pitchFamily="49" charset="0"/>
              </a:rPr>
              <a:t>   </a:t>
            </a:r>
            <a:r>
              <a:rPr lang="de-DE" sz="2000" dirty="0" err="1">
                <a:latin typeface="Consolas" panose="020B0609020204030204" pitchFamily="49" charset="0"/>
              </a:rPr>
              <a:t>physics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simulation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b="1" dirty="0">
                <a:latin typeface="Consolas" panose="020B0609020204030204" pitchFamily="49" charset="0"/>
              </a:rPr>
              <a:t>=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stylized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br>
              <a:rPr lang="de-DE" sz="2000" dirty="0">
                <a:latin typeface="Consolas" panose="020B0609020204030204" pitchFamily="49" charset="0"/>
              </a:rPr>
            </a:br>
            <a:r>
              <a:rPr lang="de-DE" sz="2000" b="1" dirty="0" err="1">
                <a:latin typeface="Consolas" panose="020B0609020204030204" pitchFamily="49" charset="0"/>
              </a:rPr>
              <a:t>else</a:t>
            </a:r>
            <a:br>
              <a:rPr lang="de-DE" sz="2000" dirty="0">
                <a:latin typeface="Consolas" panose="020B0609020204030204" pitchFamily="49" charset="0"/>
              </a:rPr>
            </a:br>
            <a:r>
              <a:rPr lang="de-DE" sz="2000" dirty="0">
                <a:latin typeface="Consolas" panose="020B0609020204030204" pitchFamily="49" charset="0"/>
              </a:rPr>
              <a:t>   </a:t>
            </a:r>
            <a:r>
              <a:rPr lang="de-DE" sz="2000" dirty="0" err="1">
                <a:latin typeface="Consolas" panose="020B0609020204030204" pitchFamily="49" charset="0"/>
              </a:rPr>
              <a:t>pixel</a:t>
            </a:r>
            <a:r>
              <a:rPr lang="de-DE" sz="2000" dirty="0">
                <a:latin typeface="Consolas" panose="020B0609020204030204" pitchFamily="49" charset="0"/>
              </a:rPr>
              <a:t> game </a:t>
            </a:r>
            <a:r>
              <a:rPr lang="de-DE" sz="2000" b="1" dirty="0">
                <a:latin typeface="Consolas" panose="020B0609020204030204" pitchFamily="49" charset="0"/>
              </a:rPr>
              <a:t>=</a:t>
            </a:r>
            <a:r>
              <a:rPr lang="de-DE" sz="2000" dirty="0">
                <a:latin typeface="Consolas" panose="020B0609020204030204" pitchFamily="49" charset="0"/>
              </a:rPr>
              <a:t> false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</a:p>
          <a:p>
            <a:pPr marL="0" lvl="0" indent="0">
              <a:lnSpc>
                <a:spcPct val="100000"/>
              </a:lnSpc>
              <a:buNone/>
            </a:pPr>
            <a:endParaRPr lang="de-DE" sz="2000" dirty="0"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de-DE" sz="2000" dirty="0"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de-DE" sz="2000" dirty="0"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de-DE" sz="2000" dirty="0"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de-DE" sz="2000" dirty="0"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de-DE" sz="2000" dirty="0">
                <a:latin typeface="Consolas" panose="020B0609020204030204" pitchFamily="49" charset="0"/>
              </a:rPr>
              <a:t>Funktionale Reduktion auf Wellen-Verhalten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  <a:sym typeface="Wingdings" panose="05000000000000000000" pitchFamily="2" charset="2"/>
              </a:rPr>
              <a:t> Visuelle Reduktion auf Wellenkamm-</a:t>
            </a:r>
            <a:r>
              <a:rPr lang="de-DE" sz="2000" dirty="0">
                <a:latin typeface="Consolas" panose="020B0609020204030204" pitchFamily="49" charset="0"/>
              </a:rPr>
              <a:t>Gischt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57B944AD-516F-243C-7D50-91FD55DF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20" y="3429000"/>
            <a:ext cx="4549137" cy="1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441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Visualisierung der Welle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78C211-5976-B394-DD5D-34832DF89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47" y="2016189"/>
            <a:ext cx="3703662" cy="3846821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92A83E-398F-F367-AC95-A2DE09E65ED2}"/>
              </a:ext>
            </a:extLst>
          </p:cNvPr>
          <p:cNvSpPr txBox="1">
            <a:spLocks/>
          </p:cNvSpPr>
          <p:nvPr/>
        </p:nvSpPr>
        <p:spPr>
          <a:xfrm>
            <a:off x="838203" y="1943873"/>
            <a:ext cx="7759788" cy="42330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endParaRPr lang="de-DE" sz="2000" dirty="0"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de-DE" sz="2000" dirty="0">
                <a:latin typeface="Consolas" panose="020B0609020204030204" pitchFamily="49" charset="0"/>
              </a:rPr>
              <a:t> Skalierte Pixel Ellipse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  <a:sym typeface="Wingdings" panose="05000000000000000000" pitchFamily="2" charset="2"/>
              </a:rPr>
              <a:t> Z</a:t>
            </a:r>
            <a:r>
              <a:rPr lang="de-DE" sz="2000" dirty="0">
                <a:latin typeface="Consolas" panose="020B0609020204030204" pitchFamily="49" charset="0"/>
              </a:rPr>
              <a:t>unehmende Transparenz zur Mitte</a:t>
            </a:r>
            <a:br>
              <a:rPr lang="de-DE" sz="2000" dirty="0">
                <a:latin typeface="Consolas" panose="020B0609020204030204" pitchFamily="49" charset="0"/>
              </a:rPr>
            </a:br>
            <a:r>
              <a:rPr lang="de-DE" sz="2000" dirty="0">
                <a:latin typeface="Consolas" panose="020B0609020204030204" pitchFamily="49" charset="0"/>
              </a:rPr>
              <a:t>   und Unterseite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  <a:sym typeface="Wingdings" panose="05000000000000000000" pitchFamily="2" charset="2"/>
              </a:rPr>
              <a:t> Ein- und Ausblenden über Lebenszeit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  <a:sym typeface="Wingdings" panose="05000000000000000000" pitchFamily="2" charset="2"/>
              </a:rPr>
              <a:t> Spawn bei Mausklick</a:t>
            </a:r>
            <a:endParaRPr lang="de-DE" sz="2000" dirty="0"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D26D15-9758-E375-835C-371D9464BA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0" t="17898" r="9926" b="30320"/>
          <a:stretch/>
        </p:blipFill>
        <p:spPr>
          <a:xfrm>
            <a:off x="838197" y="4690569"/>
            <a:ext cx="5869425" cy="1172441"/>
          </a:xfrm>
          <a:prstGeom prst="roundRect">
            <a:avLst>
              <a:gd name="adj" fmla="val 5282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0752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6AF4-0495-C169-60FC-B343E81A6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7" y="618313"/>
            <a:ext cx="10515600" cy="1325559"/>
          </a:xfrm>
        </p:spPr>
        <p:txBody>
          <a:bodyPr/>
          <a:lstStyle/>
          <a:p>
            <a:pPr lvl="0"/>
            <a:r>
              <a:rPr lang="de-DE" dirty="0">
                <a:solidFill>
                  <a:srgbClr val="29607B"/>
                </a:solidFill>
                <a:latin typeface="Consolas" panose="020B0609020204030204" pitchFamily="49" charset="0"/>
              </a:rPr>
              <a:t>Visualisierung der Welle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79522-353D-208E-0AA1-02D1E1743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47" y="2013325"/>
            <a:ext cx="6816780" cy="407869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F53044B-0461-31A6-D1F5-66C509B3B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5" y="2008613"/>
            <a:ext cx="3703662" cy="3846821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60D23E-5ED1-CEB6-C49C-C9081EA2975F}"/>
              </a:ext>
            </a:extLst>
          </p:cNvPr>
          <p:cNvSpPr/>
          <p:nvPr/>
        </p:nvSpPr>
        <p:spPr>
          <a:xfrm>
            <a:off x="781047" y="4953000"/>
            <a:ext cx="6816780" cy="1139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8B7951-C734-8636-FD0E-C0223E809B7A}"/>
              </a:ext>
            </a:extLst>
          </p:cNvPr>
          <p:cNvSpPr/>
          <p:nvPr/>
        </p:nvSpPr>
        <p:spPr>
          <a:xfrm>
            <a:off x="781047" y="1717901"/>
            <a:ext cx="6816780" cy="26381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5900D3B-DB6F-E1C0-F9EF-59D25C26CAC1}"/>
              </a:ext>
            </a:extLst>
          </p:cNvPr>
          <p:cNvSpPr txBox="1">
            <a:spLocks/>
          </p:cNvSpPr>
          <p:nvPr/>
        </p:nvSpPr>
        <p:spPr>
          <a:xfrm>
            <a:off x="698497" y="1717901"/>
            <a:ext cx="2743203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UpdateWaveImage</a:t>
            </a:r>
            <a:r>
              <a:rPr lang="de-DE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9717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ttern, blue, electric blue, turquoise&#10;&#10;Description automatically generated">
            <a:extLst>
              <a:ext uri="{FF2B5EF4-FFF2-40B4-BE49-F238E27FC236}">
                <a16:creationId xmlns:a16="http://schemas.microsoft.com/office/drawing/2014/main" id="{2541E119-8E90-A396-55F8-B36BB5E965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 descr="A picture containing rectangle, frame, black and white, design&#10;&#10;Description automatically generated">
            <a:extLst>
              <a:ext uri="{FF2B5EF4-FFF2-40B4-BE49-F238E27FC236}">
                <a16:creationId xmlns:a16="http://schemas.microsoft.com/office/drawing/2014/main" id="{4ADFD3D9-9882-F440-A335-194C43272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1832" r="1860" b="1687"/>
          <a:stretch/>
        </p:blipFill>
        <p:spPr>
          <a:xfrm>
            <a:off x="252172" y="136501"/>
            <a:ext cx="11687655" cy="65849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76A0-63A7-5D56-9E4C-637B150288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31814" y="877579"/>
            <a:ext cx="4058884" cy="432164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de-DE" sz="2000" dirty="0">
                <a:latin typeface="Consolas" panose="020B0609020204030204" pitchFamily="49" charset="0"/>
              </a:rPr>
              <a:t>Gedrehte Ellipsen/Wellen</a:t>
            </a:r>
          </a:p>
        </p:txBody>
      </p:sp>
      <p:pic>
        <p:nvPicPr>
          <p:cNvPr id="11" name="Picture 10" descr="A screenshot of a screen&#10;&#10;Description automatically generated with low confidence">
            <a:extLst>
              <a:ext uri="{FF2B5EF4-FFF2-40B4-BE49-F238E27FC236}">
                <a16:creationId xmlns:a16="http://schemas.microsoft.com/office/drawing/2014/main" id="{E4EA2814-6A4E-4622-F71D-69D6CCCAE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3" y="1344921"/>
            <a:ext cx="4462990" cy="4635500"/>
          </a:xfrm>
          <a:prstGeom prst="roundRect">
            <a:avLst>
              <a:gd name="adj" fmla="val 874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3348715-A034-3294-7BB8-FDE1D7B58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49" y="1344921"/>
            <a:ext cx="4462990" cy="4635500"/>
          </a:xfrm>
          <a:prstGeom prst="roundRect">
            <a:avLst>
              <a:gd name="adj" fmla="val 1087"/>
            </a:avLst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7F975F-B241-E1E2-A4A3-806B578BFEDE}"/>
              </a:ext>
            </a:extLst>
          </p:cNvPr>
          <p:cNvSpPr txBox="1">
            <a:spLocks/>
          </p:cNvSpPr>
          <p:nvPr/>
        </p:nvSpPr>
        <p:spPr>
          <a:xfrm>
            <a:off x="6399249" y="877579"/>
            <a:ext cx="4462990" cy="432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/>
              <a:buNone/>
            </a:pPr>
            <a:r>
              <a:rPr lang="de-DE" sz="2000" dirty="0">
                <a:latin typeface="Consolas" panose="020B0609020204030204" pitchFamily="49" charset="0"/>
              </a:rPr>
              <a:t>Windrichtung +/- Zufallsrichtung</a:t>
            </a:r>
          </a:p>
        </p:txBody>
      </p:sp>
    </p:spTree>
    <p:extLst>
      <p:ext uri="{BB962C8B-B14F-4D97-AF65-F5344CB8AC3E}">
        <p14:creationId xmlns:p14="http://schemas.microsoft.com/office/powerpoint/2010/main" val="622902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Widescreen</PresentationFormat>
  <Paragraphs>101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Wingdings</vt:lpstr>
      <vt:lpstr>Office Theme</vt:lpstr>
      <vt:lpstr>Wellen-Simulation - im Pixelstil -</vt:lpstr>
      <vt:lpstr>Implementierte Effekte</vt:lpstr>
      <vt:lpstr>Eindimensionale Wellengleichung</vt:lpstr>
      <vt:lpstr>Wellen Physik</vt:lpstr>
      <vt:lpstr>Wellen Physik</vt:lpstr>
      <vt:lpstr>Konzeption</vt:lpstr>
      <vt:lpstr>Visualisierung der Welle</vt:lpstr>
      <vt:lpstr>Visualisierung der Welle</vt:lpstr>
      <vt:lpstr>PowerPoint Presentation</vt:lpstr>
      <vt:lpstr>Gedrehte Wellen</vt:lpstr>
      <vt:lpstr>Küstenzuwendung</vt:lpstr>
      <vt:lpstr>PowerPoint Presentation</vt:lpstr>
      <vt:lpstr>Küstenzuwendung</vt:lpstr>
      <vt:lpstr>Fels-Kollision</vt:lpstr>
      <vt:lpstr>PowerPoint Presentation</vt:lpstr>
      <vt:lpstr>Fels-Kollision</vt:lpstr>
      <vt:lpstr>Fels-Kollision</vt:lpstr>
      <vt:lpstr>Dünungen</vt:lpstr>
      <vt:lpstr>PowerPoint Presentation</vt:lpstr>
      <vt:lpstr>Dünungen</vt:lpstr>
      <vt:lpstr>PowerPoint Presentation</vt:lpstr>
      <vt:lpstr>Fels-Kollision</vt:lpstr>
      <vt:lpstr>PowerPoint Presentation</vt:lpstr>
      <vt:lpstr>Ausblick</vt:lpstr>
      <vt:lpstr>Thenks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Wellen Simulation im Pixelstil</dc:title>
  <dc:creator>Elena Neubauer</dc:creator>
  <cp:lastModifiedBy>Elena Neubauer</cp:lastModifiedBy>
  <cp:revision>124</cp:revision>
  <dcterms:created xsi:type="dcterms:W3CDTF">2023-05-17T09:41:38Z</dcterms:created>
  <dcterms:modified xsi:type="dcterms:W3CDTF">2023-05-22T00:06:13Z</dcterms:modified>
</cp:coreProperties>
</file>